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7" r:id="rId2"/>
    <p:sldId id="278" r:id="rId3"/>
    <p:sldId id="282" r:id="rId4"/>
    <p:sldId id="279" r:id="rId5"/>
    <p:sldId id="285" r:id="rId6"/>
    <p:sldId id="288" r:id="rId7"/>
    <p:sldId id="287" r:id="rId8"/>
    <p:sldId id="291" r:id="rId9"/>
    <p:sldId id="290" r:id="rId10"/>
    <p:sldId id="292" r:id="rId11"/>
    <p:sldId id="301" r:id="rId12"/>
    <p:sldId id="302" r:id="rId13"/>
    <p:sldId id="303" r:id="rId14"/>
    <p:sldId id="293" r:id="rId15"/>
    <p:sldId id="294" r:id="rId16"/>
    <p:sldId id="304" r:id="rId17"/>
    <p:sldId id="306" r:id="rId18"/>
    <p:sldId id="307" r:id="rId19"/>
    <p:sldId id="305" r:id="rId20"/>
    <p:sldId id="308" r:id="rId21"/>
    <p:sldId id="295" r:id="rId22"/>
    <p:sldId id="312" r:id="rId23"/>
    <p:sldId id="311" r:id="rId24"/>
    <p:sldId id="313" r:id="rId25"/>
    <p:sldId id="314" r:id="rId26"/>
    <p:sldId id="315" r:id="rId27"/>
    <p:sldId id="316" r:id="rId28"/>
    <p:sldId id="318" r:id="rId29"/>
    <p:sldId id="300" r:id="rId3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B8FEED-3FEE-4866-B7FC-D7068D7F7017}" type="datetime1">
              <a:rPr lang="ru-RU" smtClean="0"/>
              <a:t>17.03.2025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FC9C95-8E68-4902-ADDF-74C1A65F7A95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712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4569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noProof="0" smtClean="0"/>
              <a:t>4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47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noProof="0" smtClean="0"/>
              <a:t>5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1747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ru-RU" noProof="0" smtClean="0"/>
              <a:t>6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8385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402B95-7679-482D-A422-4EACFBC29533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F72A1C-BD29-4D93-B585-4FBE8D28F723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F2E62D-1665-4D59-B162-2DE5A6F04318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030614-4367-4221-93B4-E934B777FC81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F5BD2F-801C-4DA8-94DB-7CA64FE6C124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26B646-4C5C-451E-8746-83027F7A25BA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A71558-662B-4606-8C16-034FA3BBEDCA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Прямоугольник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CD2CC-BE6D-49A2-972A-1C0882E50B7C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FDA024-F102-4B72-AA0D-6F32724066B7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noProof="0" smtClean="0"/>
              <a:t>‹#›</a:t>
            </a:fld>
            <a:endParaRPr lang="ru-RU" noProof="0" dirty="0"/>
          </a:p>
        </p:txBody>
      </p:sp>
      <p:sp>
        <p:nvSpPr>
          <p:cNvPr id="11" name="Прямоугольник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 smtClean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dirty="0" smtClean="0"/>
              <a:t>Добавить нижний колонтитул</a:t>
            </a:r>
            <a:endParaRPr lang="ru-RU" noProof="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5C6DECE-EE57-40D1-BFE5-F20B23D9A736}" type="datetime1">
              <a:rPr lang="ru-RU" noProof="0" smtClean="0"/>
              <a:t>17.03.2025</a:t>
            </a:fld>
            <a:endParaRPr lang="ru-RU" noProof="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ru-RU" dirty="0" smtClean="0">
                <a:effectLst/>
              </a:rPr>
              <a:t>Проект «</a:t>
            </a:r>
            <a:r>
              <a:rPr lang="ru-RU" dirty="0" err="1" smtClean="0">
                <a:effectLst/>
              </a:rPr>
              <a:t>ФИТНес</a:t>
            </a:r>
            <a:r>
              <a:rPr lang="ru-RU" dirty="0" smtClean="0">
                <a:effectLst/>
              </a:rPr>
              <a:t>-клуб»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07034"/>
            <a:ext cx="4025086" cy="93596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2</a:t>
            </a:r>
            <a:br>
              <a:rPr lang="ru-RU" sz="2800" dirty="0" smtClean="0"/>
            </a:br>
            <a:r>
              <a:rPr lang="en-US" sz="2800" dirty="0" smtClean="0"/>
              <a:t>“Olympia </a:t>
            </a:r>
            <a:r>
              <a:rPr lang="en-US" sz="2800" dirty="0" err="1" smtClean="0"/>
              <a:t>gym&amp;spa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604513"/>
            <a:ext cx="3474720" cy="4528868"/>
          </a:xfrm>
        </p:spPr>
        <p:txBody>
          <a:bodyPr>
            <a:normAutofit/>
          </a:bodyPr>
          <a:lstStyle/>
          <a:p>
            <a:r>
              <a:rPr lang="ru-RU" dirty="0" smtClean="0"/>
              <a:t>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Предоставляемые услуги и соответствующие </a:t>
            </a:r>
            <a:r>
              <a:rPr lang="ru-RU" dirty="0" smtClean="0"/>
              <a:t>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Расписание тренировок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Запись на тренировку</a:t>
            </a:r>
          </a:p>
          <a:p>
            <a:r>
              <a:rPr lang="ru-RU" dirty="0" smtClean="0"/>
              <a:t>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Простое и понятное меню с навигацией по сайту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Внутренний поиск по </a:t>
            </a:r>
            <a:r>
              <a:rPr lang="ru-RU" dirty="0" smtClean="0"/>
              <a:t>сайту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Приятный дизайн, отображающий, что фитнес-клуб предоставляет расслабляющие услуги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10"/>
          <a:stretch/>
        </p:blipFill>
        <p:spPr>
          <a:xfrm>
            <a:off x="100462" y="1388853"/>
            <a:ext cx="7530022" cy="37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2</a:t>
            </a:r>
            <a:br>
              <a:rPr lang="ru-RU" sz="2800" dirty="0" smtClean="0"/>
            </a:br>
            <a:r>
              <a:rPr lang="en-US" sz="2800" dirty="0" smtClean="0"/>
              <a:t>“Olympia </a:t>
            </a:r>
            <a:r>
              <a:rPr lang="en-US" sz="2800" dirty="0" err="1" smtClean="0"/>
              <a:t>gym&amp;spa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3686067"/>
          </a:xfrm>
        </p:spPr>
        <p:txBody>
          <a:bodyPr/>
          <a:lstStyle/>
          <a:p>
            <a:r>
              <a:rPr lang="ru-RU" sz="2000" dirty="0"/>
              <a:t>Предоставляемые услуги и соответствующие </a:t>
            </a:r>
            <a:r>
              <a:rPr lang="ru-RU" sz="2000" dirty="0" smtClean="0"/>
              <a:t>цены:</a:t>
            </a:r>
          </a:p>
          <a:p>
            <a:r>
              <a:rPr lang="ru-RU" sz="2000" dirty="0" smtClean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Удобно оформленные карточки</a:t>
            </a:r>
          </a:p>
          <a:p>
            <a:r>
              <a:rPr lang="ru-RU" sz="2000" dirty="0" smtClean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Отсутствуют цены на большинство услуг – необходимо обращаться к администратору 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597" y="3373389"/>
            <a:ext cx="6126163" cy="28889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06" y="232913"/>
            <a:ext cx="5668346" cy="2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2</a:t>
            </a:r>
            <a:br>
              <a:rPr lang="ru-RU" sz="2800" dirty="0" smtClean="0"/>
            </a:br>
            <a:r>
              <a:rPr lang="en-US" sz="2800" dirty="0" smtClean="0"/>
              <a:t>“Olympia </a:t>
            </a:r>
            <a:r>
              <a:rPr lang="en-US" sz="2800" dirty="0" err="1" smtClean="0"/>
              <a:t>gym&amp;spa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3686067"/>
          </a:xfrm>
        </p:spPr>
        <p:txBody>
          <a:bodyPr/>
          <a:lstStyle/>
          <a:p>
            <a:r>
              <a:rPr lang="ru-RU" sz="2000" dirty="0" smtClean="0"/>
              <a:t>Раздел с расписанием</a:t>
            </a:r>
          </a:p>
          <a:p>
            <a:r>
              <a:rPr lang="ru-RU" sz="2000" dirty="0" smtClean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Удобный формат отображения тренировок.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Фильтрация занятий по критериям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Подсветка занятий в зависимости от их сложности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749" y="1108494"/>
            <a:ext cx="7160107" cy="45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2</a:t>
            </a:r>
            <a:br>
              <a:rPr lang="ru-RU" sz="2800" dirty="0" smtClean="0"/>
            </a:br>
            <a:r>
              <a:rPr lang="en-US" sz="2800" dirty="0" smtClean="0"/>
              <a:t>“Olympia </a:t>
            </a:r>
            <a:r>
              <a:rPr lang="en-US" sz="2800" dirty="0" err="1" smtClean="0"/>
              <a:t>gym&amp;spa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3686067"/>
          </a:xfrm>
        </p:spPr>
        <p:txBody>
          <a:bodyPr/>
          <a:lstStyle/>
          <a:p>
            <a:r>
              <a:rPr lang="ru-RU" sz="2000" dirty="0" smtClean="0"/>
              <a:t>Также присутствует онлайн форма для записи на тренировки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6" t="2640" r="1298"/>
          <a:stretch/>
        </p:blipFill>
        <p:spPr>
          <a:xfrm>
            <a:off x="1406106" y="879894"/>
            <a:ext cx="4934309" cy="524029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0392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2</a:t>
            </a:r>
            <a:br>
              <a:rPr lang="ru-RU" sz="2800" dirty="0" smtClean="0"/>
            </a:br>
            <a:r>
              <a:rPr lang="en-US" sz="2800" dirty="0" smtClean="0"/>
              <a:t>“Olympia </a:t>
            </a:r>
            <a:r>
              <a:rPr lang="en-US" sz="2800" dirty="0" err="1" smtClean="0"/>
              <a:t>gym&amp;spa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3686067"/>
          </a:xfrm>
        </p:spPr>
        <p:txBody>
          <a:bodyPr/>
          <a:lstStyle/>
          <a:p>
            <a:r>
              <a:rPr lang="ru-RU" sz="2000" dirty="0" smtClean="0"/>
              <a:t>Сайт предполагает внутренний поиск по страницам, однако данная функция не работает, что является существенным недостатком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84" y="1725283"/>
            <a:ext cx="7151298" cy="500983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12779" t="54080" r="-739" b="-1020"/>
          <a:stretch/>
        </p:blipFill>
        <p:spPr>
          <a:xfrm>
            <a:off x="1266066" y="403283"/>
            <a:ext cx="5188510" cy="10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07035"/>
            <a:ext cx="4033712" cy="92733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3</a:t>
            </a:r>
            <a:br>
              <a:rPr lang="ru-RU" sz="2800" dirty="0" smtClean="0"/>
            </a:br>
            <a:r>
              <a:rPr lang="en-US" sz="2800" dirty="0" smtClean="0"/>
              <a:t>“</a:t>
            </a:r>
            <a:r>
              <a:rPr lang="ru-RU" sz="2800" dirty="0" smtClean="0"/>
              <a:t>Адреналин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347713"/>
          </a:xfrm>
        </p:spPr>
        <p:txBody>
          <a:bodyPr>
            <a:normAutofit/>
          </a:bodyPr>
          <a:lstStyle/>
          <a:p>
            <a:r>
              <a:rPr lang="ru-RU" dirty="0"/>
              <a:t>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Предоставляемые услуги и соответствующие 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Расписание тренировок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Запись на тренировку и консультация по записи</a:t>
            </a:r>
          </a:p>
          <a:p>
            <a:r>
              <a:rPr lang="ru-RU" dirty="0" smtClean="0"/>
              <a:t>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Меню с навигацией по сайту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Цветовая гамма передает настрой </a:t>
            </a:r>
            <a:r>
              <a:rPr lang="ru-RU" dirty="0"/>
              <a:t>фитнес-клуба на силу и боевой дух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Объект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891" y="1462177"/>
            <a:ext cx="6899484" cy="32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7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07035"/>
            <a:ext cx="4033712" cy="92733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3</a:t>
            </a:r>
            <a:br>
              <a:rPr lang="ru-RU" sz="2800" dirty="0" smtClean="0"/>
            </a:br>
            <a:r>
              <a:rPr lang="en-US" sz="2800" dirty="0" smtClean="0"/>
              <a:t>“</a:t>
            </a:r>
            <a:r>
              <a:rPr lang="ru-RU" sz="2800" dirty="0" smtClean="0"/>
              <a:t>Адреналин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34771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Данная сеть фитнес-клубов имеет свою особенность: в зависимости от расположения каждая точка имеет свой веб-сайт с актуальной информацией о тренерах и времени проведения занятий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29" y="4628574"/>
            <a:ext cx="5858743" cy="2034937"/>
          </a:xfrm>
          <a:prstGeom prst="rect">
            <a:avLst/>
          </a:prstGeom>
        </p:spPr>
      </p:pic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328" y="2296397"/>
            <a:ext cx="5858743" cy="215796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27" y="80161"/>
            <a:ext cx="5858743" cy="207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07035"/>
            <a:ext cx="4033712" cy="92733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3</a:t>
            </a:r>
            <a:br>
              <a:rPr lang="ru-RU" sz="2800" dirty="0" smtClean="0"/>
            </a:br>
            <a:r>
              <a:rPr lang="en-US" sz="2800" dirty="0" smtClean="0"/>
              <a:t>“</a:t>
            </a:r>
            <a:r>
              <a:rPr lang="ru-RU" sz="2800" dirty="0" smtClean="0"/>
              <a:t>Адреналин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440612"/>
            <a:ext cx="3474720" cy="4347713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К тому же сеть фитнес-клубов имеет собственное приложение, в котором доступные следующие функции: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Регистрация и вход в личный аккаунт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Персональные тренировки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Магазин с товарами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0" t="1808" r="1"/>
          <a:stretch/>
        </p:blipFill>
        <p:spPr>
          <a:xfrm>
            <a:off x="155575" y="1506059"/>
            <a:ext cx="3817610" cy="3476445"/>
          </a:xfrm>
          <a:prstGeom prst="rect">
            <a:avLst/>
          </a:prstGeom>
        </p:spPr>
      </p:pic>
      <p:sp>
        <p:nvSpPr>
          <p:cNvPr id="7" name="AutoShape 2" descr="Скриншот номер 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916" t="1476"/>
          <a:stretch/>
        </p:blipFill>
        <p:spPr>
          <a:xfrm>
            <a:off x="4192438" y="301925"/>
            <a:ext cx="3320240" cy="63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07035"/>
            <a:ext cx="4033712" cy="927339"/>
          </a:xfrm>
        </p:spPr>
        <p:txBody>
          <a:bodyPr>
            <a:normAutofit/>
          </a:bodyPr>
          <a:lstStyle/>
          <a:p>
            <a:r>
              <a:rPr lang="ru-RU" sz="2800" dirty="0"/>
              <a:t>Прямой аналог № 3</a:t>
            </a:r>
            <a:br>
              <a:rPr lang="ru-RU" sz="2800" dirty="0"/>
            </a:br>
            <a:r>
              <a:rPr lang="en-US" sz="2800" dirty="0"/>
              <a:t>“</a:t>
            </a:r>
            <a:r>
              <a:rPr lang="ru-RU" sz="2800" dirty="0"/>
              <a:t>Адреналин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347713"/>
          </a:xfrm>
        </p:spPr>
        <p:txBody>
          <a:bodyPr>
            <a:normAutofit/>
          </a:bodyPr>
          <a:lstStyle/>
          <a:p>
            <a:r>
              <a:rPr lang="ru-RU" sz="2000" dirty="0"/>
              <a:t>Предоставляемые услуги и соответствующие цены:</a:t>
            </a:r>
          </a:p>
          <a:p>
            <a:r>
              <a:rPr lang="ru-RU" sz="2000" dirty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Система с удобной навигацией по услугам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онлайн-покупки</a:t>
            </a:r>
            <a:endParaRPr lang="ru-RU" sz="2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74" y="207035"/>
            <a:ext cx="7329327" cy="37994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21" y="4213486"/>
            <a:ext cx="4484513" cy="230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/>
              <a:t>Прямой аналог № 3</a:t>
            </a:r>
            <a:br>
              <a:rPr lang="ru-RU" sz="2800" dirty="0"/>
            </a:br>
            <a:r>
              <a:rPr lang="en-US" sz="2800" dirty="0"/>
              <a:t>“</a:t>
            </a:r>
            <a:r>
              <a:rPr lang="ru-RU" sz="2800" dirty="0"/>
              <a:t>Адреналин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83079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Раздел с расписанием</a:t>
            </a:r>
          </a:p>
          <a:p>
            <a:r>
              <a:rPr lang="ru-RU" sz="2000" dirty="0" smtClean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</a:t>
            </a:r>
            <a:r>
              <a:rPr lang="ru-RU" sz="2000" dirty="0" smtClean="0"/>
              <a:t>добный формат отображения тренировок.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Фильтрация занятий по критериям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Подсветка занятий в зависимости от их сложности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Уведомление о статусе занятий (новинка, отмена занятий)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46" y="985766"/>
            <a:ext cx="7445114" cy="47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0562" y="191219"/>
            <a:ext cx="9601200" cy="1143000"/>
          </a:xfrm>
        </p:spPr>
        <p:txBody>
          <a:bodyPr/>
          <a:lstStyle/>
          <a:p>
            <a:r>
              <a:rPr lang="ru-RU" dirty="0" smtClean="0"/>
              <a:t>Тема проекта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760562" y="1699405"/>
            <a:ext cx="815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Темой проекта было выбрано </a:t>
            </a:r>
            <a:r>
              <a:rPr lang="ru-RU" sz="2400" u="sng" dirty="0" smtClean="0"/>
              <a:t>приложение фитнес-клуба</a:t>
            </a:r>
            <a:endParaRPr lang="ru-RU" sz="2400" u="sng" dirty="0"/>
          </a:p>
        </p:txBody>
      </p:sp>
    </p:spTree>
    <p:extLst>
      <p:ext uri="{BB962C8B-B14F-4D97-AF65-F5344CB8AC3E}">
        <p14:creationId xmlns:p14="http://schemas.microsoft.com/office/powerpoint/2010/main" val="85365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232913"/>
            <a:ext cx="4094097" cy="944592"/>
          </a:xfrm>
        </p:spPr>
        <p:txBody>
          <a:bodyPr>
            <a:normAutofit/>
          </a:bodyPr>
          <a:lstStyle/>
          <a:p>
            <a:r>
              <a:rPr lang="ru-RU" sz="2800" dirty="0"/>
              <a:t>Прямой аналог № 3</a:t>
            </a:r>
            <a:br>
              <a:rPr lang="ru-RU" sz="2800" dirty="0"/>
            </a:br>
            <a:r>
              <a:rPr lang="en-US" sz="2800" dirty="0"/>
              <a:t>“</a:t>
            </a:r>
            <a:r>
              <a:rPr lang="ru-RU" sz="2800" dirty="0"/>
              <a:t>Адреналин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83079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Также присутствует возможность проконсультироваться с администратором по поводу тренировок</a:t>
            </a:r>
          </a:p>
          <a:p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813" y="405441"/>
            <a:ext cx="5248210" cy="59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Вторичный аналог</a:t>
            </a:r>
            <a:br>
              <a:rPr lang="ru-RU" sz="2800" dirty="0" smtClean="0"/>
            </a:br>
            <a:r>
              <a:rPr lang="en-US" sz="2800" dirty="0" smtClean="0"/>
              <a:t>“Yoga place”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61134"/>
            <a:ext cx="3474720" cy="3686067"/>
          </a:xfrm>
        </p:spPr>
        <p:txBody>
          <a:bodyPr>
            <a:noAutofit/>
          </a:bodyPr>
          <a:lstStyle/>
          <a:p>
            <a:r>
              <a:rPr lang="ru-RU" sz="2000" dirty="0"/>
              <a:t>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Предоставляемые услуги и соответствующие 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Расписание </a:t>
            </a:r>
            <a:r>
              <a:rPr lang="ru-RU" sz="2000" dirty="0" smtClean="0"/>
              <a:t>занятий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Запись на </a:t>
            </a:r>
            <a:r>
              <a:rPr lang="ru-RU" sz="2000" dirty="0" smtClean="0"/>
              <a:t>занятие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r>
              <a:rPr lang="ru-RU" sz="2000" dirty="0" smtClean="0"/>
              <a:t>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Меню </a:t>
            </a:r>
            <a:r>
              <a:rPr lang="ru-RU" sz="2000" dirty="0"/>
              <a:t>с навигацией по </a:t>
            </a:r>
            <a:r>
              <a:rPr lang="ru-RU" sz="2000" dirty="0" smtClean="0"/>
              <a:t>сайту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Не самый лучшее сочетание размера шрифтов в меню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Цветовая гамма </a:t>
            </a:r>
            <a:r>
              <a:rPr lang="ru-RU" sz="2000" dirty="0" smtClean="0"/>
              <a:t>приятная и придает расслабленность сайту</a:t>
            </a:r>
            <a:endParaRPr lang="ru-RU" sz="20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10" y="1422270"/>
            <a:ext cx="7288298" cy="35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2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Вторичный аналог</a:t>
            </a:r>
            <a:br>
              <a:rPr lang="ru-RU" sz="2800" dirty="0" smtClean="0"/>
            </a:br>
            <a:r>
              <a:rPr lang="en-US" sz="2800" dirty="0" smtClean="0"/>
              <a:t>“Yoga place”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61134"/>
            <a:ext cx="3474720" cy="3686067"/>
          </a:xfrm>
        </p:spPr>
        <p:txBody>
          <a:bodyPr>
            <a:noAutofit/>
          </a:bodyPr>
          <a:lstStyle/>
          <a:p>
            <a:r>
              <a:rPr lang="ru-RU" sz="2000" dirty="0"/>
              <a:t>Предоставляемые услуги и соответствующие цены:</a:t>
            </a:r>
          </a:p>
          <a:p>
            <a:r>
              <a:rPr lang="ru-RU" sz="2000" dirty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Система с удобной навигацией по услугам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Возможность онлайн-заказа с предоплатой</a:t>
            </a:r>
            <a:endParaRPr lang="ru-RU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235" y="284383"/>
            <a:ext cx="5687863" cy="37088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026" y="4306730"/>
            <a:ext cx="4167091" cy="21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Вторичный аналог</a:t>
            </a:r>
            <a:br>
              <a:rPr lang="ru-RU" sz="2800" dirty="0" smtClean="0"/>
            </a:br>
            <a:r>
              <a:rPr lang="en-US" sz="2800" dirty="0" smtClean="0"/>
              <a:t>“Yoga place”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61134"/>
            <a:ext cx="3474720" cy="3686067"/>
          </a:xfrm>
        </p:spPr>
        <p:txBody>
          <a:bodyPr>
            <a:noAutofit/>
          </a:bodyPr>
          <a:lstStyle/>
          <a:p>
            <a:r>
              <a:rPr lang="ru-RU" sz="2000" dirty="0"/>
              <a:t>Раздел с </a:t>
            </a:r>
            <a:r>
              <a:rPr lang="ru-RU" sz="2000" dirty="0" smtClean="0"/>
              <a:t>расписанием</a:t>
            </a:r>
          </a:p>
          <a:p>
            <a:r>
              <a:rPr lang="ru-RU" sz="2000" dirty="0" smtClean="0"/>
              <a:t>Расписание занятий доступно в собственном приложении конкурента</a:t>
            </a:r>
            <a:endParaRPr lang="ru-RU" sz="2000" dirty="0"/>
          </a:p>
          <a:p>
            <a:r>
              <a:rPr lang="ru-RU" sz="2000" dirty="0"/>
              <a:t>Преимущества</a:t>
            </a:r>
            <a:r>
              <a:rPr lang="ru-RU" sz="2000" dirty="0" smtClean="0"/>
              <a:t>: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Расписания снабжены всей необходимой информацией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Есть объяснения устройства расписания</a:t>
            </a:r>
            <a:endParaRPr lang="ru-RU" sz="2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620" y="386418"/>
            <a:ext cx="5463577" cy="23650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59" y="3072775"/>
            <a:ext cx="6814868" cy="29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Вторичный аналог</a:t>
            </a:r>
            <a:br>
              <a:rPr lang="ru-RU" sz="2800" dirty="0" smtClean="0"/>
            </a:br>
            <a:r>
              <a:rPr lang="en-US" sz="2800" dirty="0" smtClean="0"/>
              <a:t>“Yoga place”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61134"/>
            <a:ext cx="3474720" cy="3686067"/>
          </a:xfrm>
        </p:spPr>
        <p:txBody>
          <a:bodyPr>
            <a:noAutofit/>
          </a:bodyPr>
          <a:lstStyle/>
          <a:p>
            <a:r>
              <a:rPr lang="ru-RU" sz="2000" dirty="0" smtClean="0"/>
              <a:t>Сайт предлагает удобный возможность формат на услугу с необходимыми критериями</a:t>
            </a:r>
            <a:endParaRPr lang="ru-RU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26" y="796333"/>
            <a:ext cx="7150175" cy="51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НЕПРЯМОЙ аналог</a:t>
            </a:r>
            <a:br>
              <a:rPr lang="ru-RU" sz="2800" dirty="0" smtClean="0"/>
            </a:br>
            <a:r>
              <a:rPr lang="en-US" sz="2800" dirty="0" smtClean="0"/>
              <a:t>“</a:t>
            </a:r>
            <a:r>
              <a:rPr lang="en-US" sz="2800" dirty="0" err="1" smtClean="0"/>
              <a:t>CyberX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86265"/>
            <a:ext cx="3474720" cy="5118052"/>
          </a:xfrm>
        </p:spPr>
        <p:txBody>
          <a:bodyPr>
            <a:normAutofit/>
          </a:bodyPr>
          <a:lstStyle/>
          <a:p>
            <a:r>
              <a:rPr lang="ru-RU" sz="2000" dirty="0"/>
              <a:t>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Предоставляемые </a:t>
            </a:r>
            <a:r>
              <a:rPr lang="ru-RU" sz="2000" dirty="0" smtClean="0"/>
              <a:t>услуги </a:t>
            </a:r>
            <a:r>
              <a:rPr lang="ru-RU" sz="2000" dirty="0"/>
              <a:t>и соответствующие 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Расписание турниров</a:t>
            </a:r>
          </a:p>
          <a:p>
            <a:endParaRPr lang="ru-RU" sz="2000" dirty="0"/>
          </a:p>
          <a:p>
            <a:r>
              <a:rPr lang="ru-RU" sz="2000" dirty="0"/>
              <a:t>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Меню </a:t>
            </a:r>
            <a:r>
              <a:rPr lang="ru-RU" sz="2000" dirty="0" smtClean="0"/>
              <a:t>с понятной </a:t>
            </a:r>
            <a:r>
              <a:rPr lang="ru-RU" sz="2000" dirty="0"/>
              <a:t>навигацией по сайту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Дизайн с неоновой подсветкой соответствует игровой тематике</a:t>
            </a:r>
            <a:endParaRPr lang="ru-RU" sz="20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53" y="1466728"/>
            <a:ext cx="7432743" cy="361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НЕПРЯМОЙ аналог</a:t>
            </a:r>
            <a:br>
              <a:rPr lang="ru-RU" sz="2800" dirty="0" smtClean="0"/>
            </a:br>
            <a:r>
              <a:rPr lang="en-US" sz="2800" dirty="0" smtClean="0"/>
              <a:t>“</a:t>
            </a:r>
            <a:r>
              <a:rPr lang="en-US" sz="2800" dirty="0" err="1" smtClean="0"/>
              <a:t>CyberX</a:t>
            </a:r>
            <a:r>
              <a:rPr lang="en-US" sz="2800" dirty="0" smtClean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86265"/>
            <a:ext cx="3474720" cy="5118052"/>
          </a:xfrm>
        </p:spPr>
        <p:txBody>
          <a:bodyPr>
            <a:normAutofit/>
          </a:bodyPr>
          <a:lstStyle/>
          <a:p>
            <a:r>
              <a:rPr lang="ru-RU" sz="2000" dirty="0"/>
              <a:t>Предоставляемые </a:t>
            </a:r>
            <a:r>
              <a:rPr lang="ru-RU" sz="2000" dirty="0" smtClean="0"/>
              <a:t>услуги </a:t>
            </a:r>
            <a:r>
              <a:rPr lang="ru-RU" sz="2000" dirty="0"/>
              <a:t>и соответствующие цены</a:t>
            </a:r>
          </a:p>
          <a:p>
            <a:r>
              <a:rPr lang="ru-RU" sz="2000" dirty="0" smtClean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Удобно оформленные карточки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Указаны </a:t>
            </a:r>
            <a:r>
              <a:rPr lang="ru-RU" sz="2000" dirty="0" smtClean="0"/>
              <a:t>цены на </a:t>
            </a:r>
            <a:r>
              <a:rPr lang="ru-RU" sz="2000" dirty="0"/>
              <a:t>различный период </a:t>
            </a:r>
            <a:r>
              <a:rPr lang="ru-RU" sz="2000" dirty="0" smtClean="0"/>
              <a:t>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/>
          </a:p>
          <a:p>
            <a:r>
              <a:rPr lang="ru-RU" sz="2000" dirty="0" smtClean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/>
              <a:t>Отсутствует онлайн-бронь услуг</a:t>
            </a:r>
            <a:endParaRPr lang="ru-RU" sz="2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61" y="3644761"/>
            <a:ext cx="5457972" cy="2570466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286" y="370936"/>
            <a:ext cx="6942023" cy="29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198408"/>
            <a:ext cx="4007833" cy="910086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НЕПРЯМОЙ аналог</a:t>
            </a:r>
            <a:br>
              <a:rPr lang="ru-RU" sz="2800" dirty="0" smtClean="0"/>
            </a:br>
            <a:r>
              <a:rPr lang="en-US" sz="2800" dirty="0"/>
              <a:t>“</a:t>
            </a:r>
            <a:r>
              <a:rPr lang="en-US" sz="2800" dirty="0" err="1"/>
              <a:t>CyberX</a:t>
            </a:r>
            <a:r>
              <a:rPr lang="en-US" sz="2800" dirty="0"/>
              <a:t>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386265"/>
            <a:ext cx="3474720" cy="5118052"/>
          </a:xfrm>
        </p:spPr>
        <p:txBody>
          <a:bodyPr>
            <a:normAutofit/>
          </a:bodyPr>
          <a:lstStyle/>
          <a:p>
            <a:r>
              <a:rPr lang="ru-RU" sz="2000" dirty="0" smtClean="0"/>
              <a:t>На сайте отсутствует полноценный раздел с расписанием турниров. Вме</a:t>
            </a:r>
            <a:r>
              <a:rPr lang="ru-RU" sz="2000" dirty="0"/>
              <a:t>с</a:t>
            </a:r>
            <a:r>
              <a:rPr lang="ru-RU" sz="2000" dirty="0" smtClean="0"/>
              <a:t>то этого актуальные турниры объявляются в разделе «Новости»</a:t>
            </a:r>
            <a:endParaRPr lang="ru-RU" sz="20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575" y="1338276"/>
            <a:ext cx="6126163" cy="41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506" y="215659"/>
            <a:ext cx="11583838" cy="609601"/>
          </a:xfrm>
        </p:spPr>
        <p:txBody>
          <a:bodyPr/>
          <a:lstStyle/>
          <a:p>
            <a:r>
              <a:rPr lang="ru-RU" dirty="0" smtClean="0"/>
              <a:t>Список рекомендаций по функционалу и дизайну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15506" y="1017916"/>
            <a:ext cx="11257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Одной из ключевых функций приложения должна быть онлайн-запись на тренировки. Пользователи смогут выбирать удобное время, записываться на групповые или персональные </a:t>
            </a:r>
            <a:r>
              <a:rPr lang="ru-RU" dirty="0" smtClean="0"/>
              <a:t>занятия. </a:t>
            </a:r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Раздел с расписанием занятий должен включать всю необходимую информацию о тренировке: тип занятия, время, уровень нагрузки, количество свободных мест, тренер и локация. Для удобства пользователей важно добавить фильтрацию по критериям, таким как тип тренировки (</a:t>
            </a:r>
            <a:r>
              <a:rPr lang="ru-RU" dirty="0" err="1"/>
              <a:t>кардио</a:t>
            </a:r>
            <a:r>
              <a:rPr lang="ru-RU" dirty="0"/>
              <a:t>, силовая, йога), тренер, уровень подготовки и время суток.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Для удобства клиентов стоит интегрировать онлайн-оплату абонементов и дополнительных услуг. Возможность быстрой оплаты через банковские карты, </a:t>
            </a:r>
            <a:r>
              <a:rPr lang="ru-RU" dirty="0" err="1"/>
              <a:t>Apple</a:t>
            </a:r>
            <a:r>
              <a:rPr lang="ru-RU" dirty="0"/>
              <a:t> </a:t>
            </a:r>
            <a:r>
              <a:rPr lang="ru-RU" dirty="0" err="1"/>
              <a:t>Pay</a:t>
            </a:r>
            <a:r>
              <a:rPr lang="ru-RU" dirty="0"/>
              <a:t> и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Pay</a:t>
            </a:r>
            <a:r>
              <a:rPr lang="ru-RU" dirty="0"/>
              <a:t> сделает процесс более комфортным. Также важно предусмотреть функцию автоматического продления подписки</a:t>
            </a:r>
            <a:r>
              <a:rPr lang="ru-RU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Визуальный стиль приложения должен быть чистым, современным и энергичным. Лучше использовать контрастные цвета, например, чёрный, красный и белый, которые ассоциируются с динамикой и силой. Интерфейс должен быть </a:t>
            </a:r>
            <a:r>
              <a:rPr lang="ru-RU" dirty="0" err="1"/>
              <a:t>минималистичным</a:t>
            </a:r>
            <a:r>
              <a:rPr lang="ru-RU" dirty="0"/>
              <a:t>, с акцентом на важные кнопки и интуитивную навигацию.</a:t>
            </a:r>
          </a:p>
        </p:txBody>
      </p:sp>
    </p:spTree>
    <p:extLst>
      <p:ext uri="{BB962C8B-B14F-4D97-AF65-F5344CB8AC3E}">
        <p14:creationId xmlns:p14="http://schemas.microsoft.com/office/powerpoint/2010/main" val="42057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5891" y="629727"/>
            <a:ext cx="4501551" cy="600974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Референс</a:t>
            </a:r>
            <a:r>
              <a:rPr lang="ru-RU" dirty="0" smtClean="0"/>
              <a:t> и </a:t>
            </a:r>
            <a:r>
              <a:rPr lang="ru-RU" dirty="0" err="1" smtClean="0"/>
              <a:t>Мудборд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4443"/>
          <a:stretch/>
        </p:blipFill>
        <p:spPr>
          <a:xfrm>
            <a:off x="5896155" y="1792929"/>
            <a:ext cx="6158212" cy="3638527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2142" y="1792929"/>
            <a:ext cx="5720691" cy="36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717" y="224287"/>
            <a:ext cx="6742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Цели и ЗАДАЧИ </a:t>
            </a:r>
            <a:r>
              <a:rPr lang="ru-RU" sz="32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пользователя</a:t>
            </a:r>
            <a:r>
              <a:rPr lang="ru-RU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:</a:t>
            </a:r>
            <a:endParaRPr lang="ru-RU" sz="3600" dirty="0" smtClean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9747"/>
              </p:ext>
            </p:extLst>
          </p:nvPr>
        </p:nvGraphicFramePr>
        <p:xfrm>
          <a:off x="686274" y="999540"/>
          <a:ext cx="11226804" cy="569615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386058"/>
                <a:gridCol w="6840746"/>
              </a:tblGrid>
              <a:tr h="439804">
                <a:tc>
                  <a:txBody>
                    <a:bodyPr/>
                    <a:lstStyle/>
                    <a:p>
                      <a:r>
                        <a:rPr lang="ru-RU" sz="2100" dirty="0" smtClean="0"/>
                        <a:t>ЦЕЛИ</a:t>
                      </a:r>
                      <a:endParaRPr lang="ru-RU" sz="2100" dirty="0"/>
                    </a:p>
                  </a:txBody>
                  <a:tcPr marL="108444" marR="108444" marT="54223" marB="542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100" dirty="0" smtClean="0"/>
                        <a:t>ЗАДАЧИ</a:t>
                      </a:r>
                      <a:endParaRPr lang="ru-RU" sz="2100" dirty="0"/>
                    </a:p>
                  </a:txBody>
                  <a:tcPr marL="108444" marR="108444" marT="54223" marB="54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097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100" dirty="0" smtClean="0"/>
                        <a:t>Узнать стоимость разового посещения и абонементов фитнес-клуба</a:t>
                      </a:r>
                    </a:p>
                    <a:p>
                      <a:endParaRPr lang="ru-RU" sz="2100" dirty="0"/>
                    </a:p>
                  </a:txBody>
                  <a:tcPr marL="108444" marR="108444" marT="54223" marB="542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ru-RU" sz="2100" dirty="0" smtClean="0"/>
                        <a:t>Найти раздел с ценами на услуги </a:t>
                      </a:r>
                      <a:r>
                        <a:rPr lang="ru-RU" sz="2100" dirty="0" smtClean="0"/>
                        <a:t>клуба</a:t>
                      </a:r>
                      <a:endParaRPr lang="ru-RU" sz="2100" dirty="0" smtClean="0"/>
                    </a:p>
                    <a:p>
                      <a:pPr marL="342900" indent="-342900">
                        <a:buAutoNum type="arabicParenR"/>
                      </a:pPr>
                      <a:r>
                        <a:rPr lang="ru-RU" sz="2100" dirty="0" smtClean="0"/>
                        <a:t>Ознакомиться с доступными тарифами</a:t>
                      </a:r>
                    </a:p>
                  </a:txBody>
                  <a:tcPr marL="108444" marR="108444" marT="54223" marB="54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04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2100" dirty="0" smtClean="0"/>
                        <a:t>Приобрести абонемент в фитнес-клуб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endParaRPr lang="ru-RU" sz="2100" dirty="0"/>
                    </a:p>
                  </a:txBody>
                  <a:tcPr marL="108444" marR="108444" marT="54223" marB="542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100" dirty="0" smtClean="0"/>
                        <a:t>Ознакомиться с видами абонементов 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100" dirty="0" smtClean="0"/>
                        <a:t>Выбрать</a:t>
                      </a:r>
                      <a:r>
                        <a:rPr lang="ru-RU" sz="2100" baseline="0" dirty="0" smtClean="0"/>
                        <a:t> подходящий вариант и добавить в онлайн-заказ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100" baseline="0" dirty="0" smtClean="0"/>
                        <a:t>Ввести контактную информацию и оплатить абонемент</a:t>
                      </a:r>
                      <a:endParaRPr lang="ru-RU" sz="2100" dirty="0"/>
                    </a:p>
                  </a:txBody>
                  <a:tcPr marL="108444" marR="108444" marT="54223" marB="54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1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2100" dirty="0" smtClean="0"/>
                        <a:t>Узнать расписание тренировок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endParaRPr lang="ru-RU" sz="2100" dirty="0"/>
                    </a:p>
                  </a:txBody>
                  <a:tcPr marL="108444" marR="108444" marT="54223" marB="54223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200" dirty="0" smtClean="0"/>
                        <a:t>Открыть раздел с расписанием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200" dirty="0" smtClean="0"/>
                        <a:t>Отфильтровать</a:t>
                      </a:r>
                      <a:r>
                        <a:rPr lang="ru-RU" sz="2200" baseline="0" dirty="0" smtClean="0"/>
                        <a:t> тренировки по необходимым критериям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ru-RU" sz="2200" baseline="0" dirty="0" smtClean="0"/>
                        <a:t>Ознакомиться с полученным расписанием</a:t>
                      </a:r>
                      <a:endParaRPr lang="ru-RU" sz="2100" dirty="0"/>
                    </a:p>
                  </a:txBody>
                  <a:tcPr marL="108444" marR="108444" marT="54223" marB="542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10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4234" y="284672"/>
            <a:ext cx="5252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Бизнес-цели  и задачи:</a:t>
            </a:r>
            <a:endParaRPr lang="ru-RU" sz="3600" dirty="0" smtClean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522161"/>
              </p:ext>
            </p:extLst>
          </p:nvPr>
        </p:nvGraphicFramePr>
        <p:xfrm>
          <a:off x="793630" y="1197251"/>
          <a:ext cx="10705381" cy="4937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85072"/>
                <a:gridCol w="7220309"/>
              </a:tblGrid>
              <a:tr h="0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Цели</a:t>
                      </a:r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Задачи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ru-RU" sz="2000" dirty="0" smtClean="0"/>
                        <a:t>Привлечь 200 новых клиентов за 3 месяца</a:t>
                      </a:r>
                    </a:p>
                    <a:p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ru-RU" sz="2000" dirty="0" smtClean="0"/>
                        <a:t>Запустить</a:t>
                      </a:r>
                      <a:r>
                        <a:rPr lang="ru-RU" sz="2000" baseline="0" dirty="0" smtClean="0"/>
                        <a:t> рекламную кампанию в </a:t>
                      </a:r>
                      <a:r>
                        <a:rPr lang="ru-RU" sz="2000" baseline="0" dirty="0" err="1" smtClean="0"/>
                        <a:t>соцсетях</a:t>
                      </a:r>
                      <a:endParaRPr lang="ru-RU" sz="2000" baseline="0" dirty="0" smtClean="0"/>
                    </a:p>
                    <a:p>
                      <a:pPr marL="342900" indent="-342900">
                        <a:buAutoNum type="arabicParenR"/>
                      </a:pPr>
                      <a:r>
                        <a:rPr lang="ru-RU" sz="2000" baseline="0" dirty="0" smtClean="0"/>
                        <a:t>Ввести бесплатные пробные занятия</a:t>
                      </a:r>
                    </a:p>
                    <a:p>
                      <a:pPr marL="342900" indent="-342900">
                        <a:buAutoNum type="arabicParenR"/>
                      </a:pPr>
                      <a:r>
                        <a:rPr lang="ru-RU" sz="2000" dirty="0" smtClean="0"/>
                        <a:t>Сотрудничество с </a:t>
                      </a:r>
                      <a:r>
                        <a:rPr lang="ru-RU" sz="2000" dirty="0" err="1" smtClean="0"/>
                        <a:t>блогерами</a:t>
                      </a:r>
                      <a:r>
                        <a:rPr lang="ru-RU" sz="2000" dirty="0" smtClean="0"/>
                        <a:t> и предпринимателями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Увеличить продажу абонементов на 20% и дополнительных услуг на 15% за 6 месяцев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ru-RU" sz="2000" dirty="0" smtClean="0"/>
                        <a:t>Разработать систему лояльности (</a:t>
                      </a:r>
                      <a:r>
                        <a:rPr lang="ru-RU" sz="2000" dirty="0" err="1" smtClean="0"/>
                        <a:t>кэшбэк</a:t>
                      </a:r>
                      <a:r>
                        <a:rPr lang="ru-RU" sz="2000" dirty="0" smtClean="0"/>
                        <a:t>, бонусы за регулярные</a:t>
                      </a:r>
                      <a:r>
                        <a:rPr lang="ru-RU" sz="2000" baseline="0" dirty="0" smtClean="0"/>
                        <a:t> тренировки)</a:t>
                      </a:r>
                      <a:endParaRPr lang="ru-RU" sz="2000" dirty="0" smtClean="0"/>
                    </a:p>
                    <a:p>
                      <a:pPr marL="342900" indent="-342900">
                        <a:buAutoNum type="arabicParenR"/>
                      </a:pPr>
                      <a:r>
                        <a:rPr lang="ru-RU" sz="2000" dirty="0" smtClean="0"/>
                        <a:t>Увеличить</a:t>
                      </a:r>
                      <a:r>
                        <a:rPr lang="ru-RU" sz="2000" baseline="0" dirty="0" smtClean="0"/>
                        <a:t> количество различных пакетов предоставляемых услуг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Увеличить количество подписчиков в </a:t>
                      </a:r>
                      <a:r>
                        <a:rPr lang="ru-RU" sz="2000" dirty="0" err="1" smtClean="0"/>
                        <a:t>Instagram</a:t>
                      </a:r>
                      <a:r>
                        <a:rPr lang="ru-RU" sz="2000" dirty="0" smtClean="0"/>
                        <a:t> и </a:t>
                      </a:r>
                      <a:r>
                        <a:rPr lang="ru-RU" sz="2000" dirty="0" err="1" smtClean="0"/>
                        <a:t>TikTok</a:t>
                      </a:r>
                      <a:r>
                        <a:rPr lang="ru-RU" sz="2000" dirty="0" smtClean="0"/>
                        <a:t> на 50%</a:t>
                      </a:r>
                    </a:p>
                    <a:p>
                      <a:endParaRPr lang="ru-RU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 smtClean="0"/>
                        <a:t>1) Создать контент-план для </a:t>
                      </a:r>
                      <a:r>
                        <a:rPr lang="ru-RU" sz="2000" dirty="0" err="1" smtClean="0"/>
                        <a:t>соцсетей</a:t>
                      </a:r>
                      <a:endParaRPr lang="ru-RU" sz="2000" dirty="0" smtClean="0"/>
                    </a:p>
                    <a:p>
                      <a:r>
                        <a:rPr lang="ru-RU" sz="2000" dirty="0" smtClean="0"/>
                        <a:t>2) Регулярно</a:t>
                      </a:r>
                      <a:r>
                        <a:rPr lang="ru-RU" sz="2000" baseline="0" dirty="0" smtClean="0"/>
                        <a:t> выкладывать контент в </a:t>
                      </a:r>
                      <a:r>
                        <a:rPr lang="ru-RU" sz="2000" baseline="0" dirty="0" err="1" smtClean="0"/>
                        <a:t>соцсети</a:t>
                      </a:r>
                      <a:endParaRPr lang="ru-RU" sz="2000" baseline="0" dirty="0" smtClean="0"/>
                    </a:p>
                    <a:p>
                      <a:r>
                        <a:rPr lang="ru-RU" sz="2000" baseline="0" dirty="0" smtClean="0"/>
                        <a:t>3) Устраивать конкурсы, розыгрыши для подписчиков</a:t>
                      </a:r>
                    </a:p>
                    <a:p>
                      <a:r>
                        <a:rPr lang="ru-RU" sz="2000" baseline="0" dirty="0" smtClean="0"/>
                        <a:t>4) Запустить рекламу аккаунта в </a:t>
                      </a:r>
                      <a:r>
                        <a:rPr lang="ru-RU" sz="2000" baseline="0" dirty="0" err="1" smtClean="0"/>
                        <a:t>соцсети</a:t>
                      </a:r>
                      <a:endParaRPr lang="ru-RU" sz="2000" baseline="0" dirty="0" smtClean="0"/>
                    </a:p>
                    <a:p>
                      <a:endParaRPr lang="ru-RU" sz="2000" baseline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0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630" y="612476"/>
            <a:ext cx="6527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Критерии оценки аналогов:</a:t>
            </a:r>
            <a:endParaRPr lang="ru-RU" sz="3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3630" y="1354348"/>
            <a:ext cx="10402156" cy="5098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800"/>
              </a:spcAft>
            </a:pPr>
            <a:r>
              <a:rPr lang="ru-RU" sz="2400" dirty="0" smtClean="0"/>
              <a:t>Каждый аналог фитнес-клуба будет оцениваться по следующим критериям:</a:t>
            </a:r>
          </a:p>
          <a:p>
            <a:pPr marL="514350" indent="-514350" algn="just">
              <a:spcAft>
                <a:spcPts val="800"/>
              </a:spcAft>
              <a:buAutoNum type="arabicParenR"/>
            </a:pPr>
            <a:r>
              <a:rPr lang="ru-RU" sz="2400" dirty="0" smtClean="0"/>
              <a:t>Функциональность: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услуг </a:t>
            </a:r>
            <a:r>
              <a:rPr lang="ru-RU" sz="2400" dirty="0"/>
              <a:t>и </a:t>
            </a:r>
            <a:r>
              <a:rPr lang="ru-RU" sz="2400" dirty="0" smtClean="0"/>
              <a:t>соответствующих им цен</a:t>
            </a:r>
            <a:endParaRPr lang="ru-RU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Онлайн-запись на предоставляемые услуги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расписания тренировок</a:t>
            </a:r>
            <a:br>
              <a:rPr lang="ru-RU" sz="2400" dirty="0" smtClean="0"/>
            </a:br>
            <a:endParaRPr lang="ru-RU" sz="2400" dirty="0" smtClean="0"/>
          </a:p>
          <a:p>
            <a:pPr marL="514350" indent="-514350" algn="just">
              <a:spcAft>
                <a:spcPts val="800"/>
              </a:spcAft>
              <a:buAutoNum type="arabicParenR"/>
            </a:pPr>
            <a:r>
              <a:rPr lang="ru-RU" sz="2400" dirty="0" smtClean="0"/>
              <a:t>Интерфейс: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Внешний вид сайта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400" dirty="0" smtClean="0"/>
              <a:t>Простая и понятная навигация </a:t>
            </a:r>
            <a:r>
              <a:rPr lang="ru-RU" sz="2400" dirty="0"/>
              <a:t>по сайту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 smtClean="0"/>
          </a:p>
          <a:p>
            <a:pPr marL="514350" indent="-514350" algn="just">
              <a:spcAft>
                <a:spcPts val="800"/>
              </a:spcAft>
              <a:buFont typeface="+mj-lt"/>
              <a:buAutoNum type="arabicPeriod"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00068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630" y="612476"/>
            <a:ext cx="380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ТИПЫ аналогов:</a:t>
            </a:r>
            <a:endParaRPr lang="ru-RU" sz="3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93630" y="1354348"/>
            <a:ext cx="104021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Прямые </a:t>
            </a:r>
            <a:r>
              <a:rPr lang="ru-RU" sz="2400" dirty="0" smtClean="0"/>
              <a:t>конкуренты.</a:t>
            </a:r>
            <a:br>
              <a:rPr lang="ru-RU" sz="2400" dirty="0" smtClean="0"/>
            </a:br>
            <a:r>
              <a:rPr lang="ru-RU" sz="2400" dirty="0"/>
              <a:t>П</a:t>
            </a:r>
            <a:r>
              <a:rPr lang="ru-RU" sz="2400" dirty="0" smtClean="0"/>
              <a:t>родукты </a:t>
            </a:r>
            <a:r>
              <a:rPr lang="ru-RU" sz="2400" dirty="0"/>
              <a:t>выполняют одну и ту же работу одинаковым </a:t>
            </a:r>
            <a:r>
              <a:rPr lang="ru-RU" sz="2400" dirty="0" smtClean="0"/>
              <a:t>способом </a:t>
            </a:r>
            <a:r>
              <a:rPr lang="en-US" sz="2400" dirty="0" smtClean="0"/>
              <a:t>(</a:t>
            </a:r>
            <a:r>
              <a:rPr lang="ru-RU" sz="2400" dirty="0" smtClean="0"/>
              <a:t>фитнес-клубы </a:t>
            </a:r>
            <a:r>
              <a:rPr lang="en-US" sz="2400" dirty="0" smtClean="0"/>
              <a:t>Iron Fitness, Olympia </a:t>
            </a:r>
            <a:r>
              <a:rPr lang="en-US" sz="2400" dirty="0" err="1" smtClean="0"/>
              <a:t>Gym&amp;Spa</a:t>
            </a:r>
            <a:r>
              <a:rPr lang="en-US" sz="2400" dirty="0" smtClean="0"/>
              <a:t>, </a:t>
            </a:r>
            <a:r>
              <a:rPr lang="ru-RU" sz="2400" dirty="0" smtClean="0"/>
              <a:t>Адреналин)</a:t>
            </a:r>
            <a:r>
              <a:rPr lang="ru-RU" sz="2400" dirty="0"/>
              <a:t/>
            </a:r>
            <a:br>
              <a:rPr lang="ru-RU" sz="2400" dirty="0"/>
            </a:b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Вторичные </a:t>
            </a:r>
            <a:r>
              <a:rPr lang="ru-RU" sz="2400" dirty="0" smtClean="0"/>
              <a:t>конкуренты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ru-RU" sz="2400" dirty="0"/>
              <a:t>П</a:t>
            </a:r>
            <a:r>
              <a:rPr lang="ru-RU" sz="2400" dirty="0" smtClean="0"/>
              <a:t>родукты </a:t>
            </a:r>
            <a:r>
              <a:rPr lang="ru-RU" sz="2400" dirty="0"/>
              <a:t>выполняют одну и ту же работу разными способами </a:t>
            </a:r>
            <a:r>
              <a:rPr lang="ru-RU" sz="2400" dirty="0" smtClean="0"/>
              <a:t>(студия йоги </a:t>
            </a:r>
            <a:r>
              <a:rPr lang="en-US" sz="2400" dirty="0" smtClean="0"/>
              <a:t>Swansea Studio</a:t>
            </a:r>
            <a:r>
              <a:rPr lang="ru-RU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Непрямые </a:t>
            </a:r>
            <a:r>
              <a:rPr lang="ru-RU" sz="2400" dirty="0" smtClean="0"/>
              <a:t>конкуренты.</a:t>
            </a:r>
            <a:br>
              <a:rPr lang="ru-RU" sz="2400" dirty="0" smtClean="0"/>
            </a:br>
            <a:r>
              <a:rPr lang="ru-RU" sz="2400" dirty="0"/>
              <a:t>П</a:t>
            </a:r>
            <a:r>
              <a:rPr lang="ru-RU" sz="2400" dirty="0" smtClean="0"/>
              <a:t>родукты </a:t>
            </a:r>
            <a:r>
              <a:rPr lang="ru-RU" sz="2400" dirty="0"/>
              <a:t>выполняют разную работу с конфликтующим </a:t>
            </a:r>
            <a:r>
              <a:rPr lang="ru-RU" sz="2400" dirty="0" smtClean="0"/>
              <a:t>результатом (компьютерный клуб </a:t>
            </a:r>
            <a:r>
              <a:rPr lang="en-US" sz="2400" dirty="0" err="1" smtClean="0"/>
              <a:t>CyberX</a:t>
            </a:r>
            <a:r>
              <a:rPr lang="en-US" sz="2400" dirty="0" smtClean="0"/>
              <a:t>)</a:t>
            </a:r>
            <a:r>
              <a:rPr lang="ru-RU" sz="2400" dirty="0"/>
              <a:t/>
            </a:r>
            <a:br>
              <a:rPr lang="ru-RU" sz="2400" dirty="0"/>
            </a:br>
            <a:endParaRPr lang="ru-RU" sz="2800" dirty="0" smtClean="0"/>
          </a:p>
          <a:p>
            <a:pPr marL="514350" indent="-514350" algn="just">
              <a:spcAft>
                <a:spcPts val="800"/>
              </a:spcAft>
              <a:buFont typeface="+mj-lt"/>
              <a:buAutoNum type="arabicPeriod"/>
            </a:pP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8086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4" y="0"/>
            <a:ext cx="3990579" cy="146217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1</a:t>
            </a:r>
            <a:br>
              <a:rPr lang="ru-RU" sz="2800" dirty="0" smtClean="0"/>
            </a:br>
            <a:r>
              <a:rPr lang="en-US" sz="2800" dirty="0" smtClean="0"/>
              <a:t>“Iron FITNESS”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4192438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/>
              <a:t>Функционал: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Предоставляемые услуги и соответствующие </a:t>
            </a:r>
            <a:r>
              <a:rPr lang="ru-RU" sz="2000" dirty="0" smtClean="0"/>
              <a:t>цены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Запись на пробное занятие, к тренерам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Расписание </a:t>
            </a:r>
            <a:r>
              <a:rPr lang="ru-RU" sz="2000" dirty="0" smtClean="0"/>
              <a:t>тренировок</a:t>
            </a:r>
            <a:endParaRPr lang="en-US" sz="2000" dirty="0" smtClean="0"/>
          </a:p>
          <a:p>
            <a:r>
              <a:rPr lang="ru-RU" sz="2000" dirty="0" smtClean="0"/>
              <a:t>Интерфейс: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Простое и понятное меню с навигацией по сайту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Цветовая гамма передает настрой фитнес-клуба на силу и боевой дух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9" name="Объект 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39" y="1462177"/>
            <a:ext cx="7223145" cy="35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3" y="220071"/>
            <a:ext cx="3990580" cy="92733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1</a:t>
            </a:r>
            <a:br>
              <a:rPr lang="ru-RU" sz="2800" dirty="0" smtClean="0"/>
            </a:br>
            <a:r>
              <a:rPr lang="en-US" sz="2800" dirty="0" smtClean="0"/>
              <a:t>“Iron FITNESS”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2" y="1699403"/>
            <a:ext cx="4119977" cy="3686067"/>
          </a:xfrm>
        </p:spPr>
        <p:txBody>
          <a:bodyPr>
            <a:normAutofit/>
          </a:bodyPr>
          <a:lstStyle/>
          <a:p>
            <a:r>
              <a:rPr lang="ru-RU" dirty="0"/>
              <a:t>Предоставляемые услуги и соответствующие </a:t>
            </a:r>
            <a:r>
              <a:rPr lang="ru-RU" dirty="0" smtClean="0"/>
              <a:t>цены:</a:t>
            </a:r>
          </a:p>
          <a:p>
            <a:r>
              <a:rPr lang="ru-RU" dirty="0" smtClean="0"/>
              <a:t>Преимущества: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Удобно оформленные карточки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Указаны цены на разное количество посещений и на различный период времени</a:t>
            </a:r>
          </a:p>
          <a:p>
            <a:r>
              <a:rPr lang="ru-RU" dirty="0" smtClean="0"/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 </a:t>
            </a:r>
            <a:r>
              <a:rPr lang="ru-RU" dirty="0"/>
              <a:t>указана </a:t>
            </a:r>
            <a:r>
              <a:rPr lang="ru-RU" dirty="0" smtClean="0"/>
              <a:t>цена</a:t>
            </a:r>
            <a:r>
              <a:rPr lang="en-US" dirty="0" smtClean="0"/>
              <a:t> </a:t>
            </a:r>
            <a:r>
              <a:rPr lang="en-US" dirty="0" err="1" smtClean="0"/>
              <a:t>vip</a:t>
            </a:r>
            <a:r>
              <a:rPr lang="en-US" dirty="0" smtClean="0"/>
              <a:t>-</a:t>
            </a:r>
            <a:r>
              <a:rPr lang="ru-RU" dirty="0" smtClean="0"/>
              <a:t>карты </a:t>
            </a:r>
            <a:r>
              <a:rPr lang="ru-RU" dirty="0"/>
              <a:t>– требуется связываться с администраторами для заказа, что неудобно для клиентов</a:t>
            </a:r>
          </a:p>
          <a:p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40" y="89335"/>
            <a:ext cx="7076715" cy="41183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9" y="4383726"/>
            <a:ext cx="6200380" cy="22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2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08763" y="0"/>
            <a:ext cx="4025086" cy="1462177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Прямой аналог № 1</a:t>
            </a:r>
            <a:br>
              <a:rPr lang="ru-RU" sz="2800" dirty="0" smtClean="0"/>
            </a:br>
            <a:r>
              <a:rPr lang="en-US" sz="2800" dirty="0" smtClean="0"/>
              <a:t>“Iron FITNESS”</a:t>
            </a:r>
            <a:endParaRPr lang="ru-RU" sz="280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008764" y="1725283"/>
            <a:ext cx="3474720" cy="368606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Расписание тренировок:</a:t>
            </a:r>
            <a:endParaRPr lang="en-US" dirty="0" smtClean="0"/>
          </a:p>
          <a:p>
            <a:r>
              <a:rPr lang="ru-RU" dirty="0" smtClean="0"/>
              <a:t>Достоинства: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Визуально удобный формат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Возможность онлайн-записи</a:t>
            </a:r>
          </a:p>
          <a:p>
            <a:r>
              <a:rPr lang="ru-RU" dirty="0" smtClean="0"/>
              <a:t>Недостатки: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Не указаны ФИО тренера, ответственного за услугу</a:t>
            </a:r>
            <a:r>
              <a:rPr lang="en-US" dirty="0" smtClean="0"/>
              <a:t>; </a:t>
            </a:r>
            <a:r>
              <a:rPr lang="ru-RU" dirty="0" smtClean="0"/>
              <a:t>место проведения и продолжительность тренировки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Отсутствует фильтрация занятий по типу занятий и по выше перечисленными недостаткам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103" y="133134"/>
            <a:ext cx="5532588" cy="44318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14" y="4647014"/>
            <a:ext cx="5004966" cy="20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Бизнес-презентация 16х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14_TF03031023.potx" id="{4C3B2409-532D-4AD1-AD7A-90A4CA81EAF2}" vid="{F12BCF30-C162-47D1-85FF-F1923DC5C4F4}"/>
    </a:ext>
  </a:extLst>
</a:theme>
</file>

<file path=ppt/theme/theme2.xml><?xml version="1.0" encoding="utf-8"?>
<a:theme xmlns:a="http://schemas.openxmlformats.org/drawingml/2006/main" name="Тема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Деловая презентация (широкоэкранный формат)</Template>
  <TotalTime>726</TotalTime>
  <Words>956</Words>
  <Application>Microsoft Office PowerPoint</Application>
  <PresentationFormat>Широкоэкранный</PresentationFormat>
  <Paragraphs>178</Paragraphs>
  <Slides>29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2" baseType="lpstr">
      <vt:lpstr>Arial</vt:lpstr>
      <vt:lpstr>Cambria</vt:lpstr>
      <vt:lpstr>Бизнес-презентация 16х9</vt:lpstr>
      <vt:lpstr>Проект «ФИТНес-клуб»</vt:lpstr>
      <vt:lpstr>Тема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Прямой аналог № 1 “Iron FITNESS”</vt:lpstr>
      <vt:lpstr>Прямой аналог № 1 “Iron FITNESS”</vt:lpstr>
      <vt:lpstr>Прямой аналог № 1 “Iron FITNESS”</vt:lpstr>
      <vt:lpstr>Прямой аналог № 2 “Olympia gym&amp;spa”</vt:lpstr>
      <vt:lpstr>Прямой аналог № 2 “Olympia gym&amp;spa”</vt:lpstr>
      <vt:lpstr>Прямой аналог № 2 “Olympia gym&amp;spa”</vt:lpstr>
      <vt:lpstr>Прямой аналог № 2 “Olympia gym&amp;spa”</vt:lpstr>
      <vt:lpstr>Прямой аналог № 2 “Olympia gym&amp;spa”</vt:lpstr>
      <vt:lpstr>Прямой аналог № 3 “Адреналин”</vt:lpstr>
      <vt:lpstr>Прямой аналог № 3 “Адреналин”</vt:lpstr>
      <vt:lpstr>Прямой аналог № 3 “Адреналин”</vt:lpstr>
      <vt:lpstr>Прямой аналог № 3 “Адреналин”</vt:lpstr>
      <vt:lpstr>Прямой аналог № 3 “Адреналин”</vt:lpstr>
      <vt:lpstr>Прямой аналог № 3 “Адреналин”</vt:lpstr>
      <vt:lpstr>Вторичный аналог “Yoga place”</vt:lpstr>
      <vt:lpstr>Вторичный аналог “Yoga place”</vt:lpstr>
      <vt:lpstr>Вторичный аналог “Yoga place”</vt:lpstr>
      <vt:lpstr>Вторичный аналог “Yoga place”</vt:lpstr>
      <vt:lpstr>НЕПРЯМОЙ аналог “CyberX”</vt:lpstr>
      <vt:lpstr>НЕПРЯМОЙ аналог “CyberX”</vt:lpstr>
      <vt:lpstr>НЕПРЯМОЙ аналог “CyberX”</vt:lpstr>
      <vt:lpstr>Список рекомендаций по функционалу и дизайну</vt:lpstr>
      <vt:lpstr>Референс и Мудборд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Формулировка цели и задач бизнес-продукта</dc:title>
  <dc:creator>Учетная запись Майкрософт</dc:creator>
  <cp:lastModifiedBy>Учетная запись Майкрософт</cp:lastModifiedBy>
  <cp:revision>60</cp:revision>
  <dcterms:created xsi:type="dcterms:W3CDTF">2025-03-06T17:16:42Z</dcterms:created>
  <dcterms:modified xsi:type="dcterms:W3CDTF">2025-03-17T14:23:14Z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